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Montserrat" charset="1" panose="00000500000000000000"/>
      <p:regular r:id="rId10"/>
    </p:embeddedFont>
    <p:embeddedFont>
      <p:font typeface="Montserrat Bold" charset="1" panose="00000800000000000000"/>
      <p:regular r:id="rId11"/>
    </p:embeddedFont>
    <p:embeddedFont>
      <p:font typeface="Montserrat Italics" charset="1" panose="00000500000000000000"/>
      <p:regular r:id="rId12"/>
    </p:embeddedFont>
    <p:embeddedFont>
      <p:font typeface="Montserrat Bold Italics" charset="1" panose="00000800000000000000"/>
      <p:regular r:id="rId13"/>
    </p:embeddedFont>
    <p:embeddedFont>
      <p:font typeface="Montserrat Thin" charset="1" panose="00000300000000000000"/>
      <p:regular r:id="rId14"/>
    </p:embeddedFont>
    <p:embeddedFont>
      <p:font typeface="Montserrat Thin Italics" charset="1" panose="00000300000000000000"/>
      <p:regular r:id="rId15"/>
    </p:embeddedFont>
    <p:embeddedFont>
      <p:font typeface="Montserrat Extra-Light" charset="1" panose="00000300000000000000"/>
      <p:regular r:id="rId16"/>
    </p:embeddedFont>
    <p:embeddedFont>
      <p:font typeface="Montserrat Extra-Light Italics" charset="1" panose="00000300000000000000"/>
      <p:regular r:id="rId17"/>
    </p:embeddedFont>
    <p:embeddedFont>
      <p:font typeface="Montserrat Light" charset="1" panose="00000400000000000000"/>
      <p:regular r:id="rId18"/>
    </p:embeddedFont>
    <p:embeddedFont>
      <p:font typeface="Montserrat Light Italics" charset="1" panose="00000400000000000000"/>
      <p:regular r:id="rId19"/>
    </p:embeddedFont>
    <p:embeddedFont>
      <p:font typeface="Montserrat Medium" charset="1" panose="00000600000000000000"/>
      <p:regular r:id="rId20"/>
    </p:embeddedFont>
    <p:embeddedFont>
      <p:font typeface="Montserrat Medium Italics" charset="1" panose="00000600000000000000"/>
      <p:regular r:id="rId21"/>
    </p:embeddedFont>
    <p:embeddedFont>
      <p:font typeface="Montserrat Semi-Bold" charset="1" panose="00000700000000000000"/>
      <p:regular r:id="rId22"/>
    </p:embeddedFont>
    <p:embeddedFont>
      <p:font typeface="Montserrat Semi-Bold Italics" charset="1" panose="00000700000000000000"/>
      <p:regular r:id="rId23"/>
    </p:embeddedFont>
    <p:embeddedFont>
      <p:font typeface="Montserrat Ultra-Bold" charset="1" panose="00000900000000000000"/>
      <p:regular r:id="rId24"/>
    </p:embeddedFont>
    <p:embeddedFont>
      <p:font typeface="Montserrat Ultra-Bold Italics" charset="1" panose="00000900000000000000"/>
      <p:regular r:id="rId25"/>
    </p:embeddedFont>
    <p:embeddedFont>
      <p:font typeface="Montserrat Heavy" charset="1" panose="00000A00000000000000"/>
      <p:regular r:id="rId26"/>
    </p:embeddedFont>
    <p:embeddedFont>
      <p:font typeface="Montserrat Heavy Italics" charset="1" panose="00000A0000000000000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jpeg>
</file>

<file path=ppt/media/image4.png>
</file>

<file path=ppt/media/image5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000680" y="1785321"/>
            <a:ext cx="10457801" cy="10457801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7E9EC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-2150979" y="-2052127"/>
            <a:ext cx="5657850" cy="5657850"/>
            <a:chOff x="0" y="0"/>
            <a:chExt cx="1708150" cy="170815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708150" cy="1708150"/>
            </a:xfrm>
            <a:custGeom>
              <a:avLst/>
              <a:gdLst/>
              <a:ahLst/>
              <a:cxnLst/>
              <a:rect r="r" b="b" t="t" l="l"/>
              <a:pathLst>
                <a:path h="1708150" w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FFDB1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7287667" y="8425358"/>
            <a:ext cx="1345513" cy="1345513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5219023" y="8313811"/>
            <a:ext cx="944489" cy="944489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6400997" y="-579074"/>
            <a:ext cx="2529631" cy="2529631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3506871" y="4170507"/>
            <a:ext cx="11398227" cy="21650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51"/>
              </a:lnSpc>
            </a:pPr>
            <a:r>
              <a:rPr lang="en-US" sz="8790">
                <a:solidFill>
                  <a:srgbClr val="100F0D"/>
                </a:solidFill>
                <a:latin typeface="Montserrat Semi-Bold"/>
              </a:rPr>
              <a:t>Business continuity e disaster recovery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4461" y="-241208"/>
            <a:ext cx="7728772" cy="10858533"/>
          </a:xfrm>
          <a:custGeom>
            <a:avLst/>
            <a:gdLst/>
            <a:ahLst/>
            <a:cxnLst/>
            <a:rect r="r" b="b" t="t" l="l"/>
            <a:pathLst>
              <a:path h="10858533" w="7728772">
                <a:moveTo>
                  <a:pt x="0" y="0"/>
                </a:moveTo>
                <a:lnTo>
                  <a:pt x="7728772" y="0"/>
                </a:lnTo>
                <a:lnTo>
                  <a:pt x="7728772" y="10858532"/>
                </a:lnTo>
                <a:lnTo>
                  <a:pt x="0" y="108585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972" t="0" r="-94704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470961" y="1134313"/>
            <a:ext cx="10890393" cy="8895447"/>
            <a:chOff x="0" y="0"/>
            <a:chExt cx="3673073" cy="300022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73073" cy="3000225"/>
            </a:xfrm>
            <a:custGeom>
              <a:avLst/>
              <a:gdLst/>
              <a:ahLst/>
              <a:cxnLst/>
              <a:rect r="r" b="b" t="t" l="l"/>
              <a:pathLst>
                <a:path h="3000225" w="3673073">
                  <a:moveTo>
                    <a:pt x="3548613" y="3000225"/>
                  </a:moveTo>
                  <a:lnTo>
                    <a:pt x="124460" y="3000225"/>
                  </a:lnTo>
                  <a:cubicBezTo>
                    <a:pt x="55880" y="3000225"/>
                    <a:pt x="0" y="2944345"/>
                    <a:pt x="0" y="287576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548613" y="0"/>
                  </a:lnTo>
                  <a:cubicBezTo>
                    <a:pt x="3617193" y="0"/>
                    <a:pt x="3673073" y="55880"/>
                    <a:pt x="3673073" y="124460"/>
                  </a:cubicBezTo>
                  <a:lnTo>
                    <a:pt x="3673073" y="2875765"/>
                  </a:lnTo>
                  <a:cubicBezTo>
                    <a:pt x="3673073" y="2944345"/>
                    <a:pt x="3617193" y="3000225"/>
                    <a:pt x="3548613" y="3000225"/>
                  </a:cubicBezTo>
                  <a:close/>
                </a:path>
              </a:pathLst>
            </a:custGeom>
            <a:solidFill>
              <a:srgbClr val="F3F5F9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-2000680" y="6278138"/>
            <a:ext cx="5964984" cy="5964984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7E9EC">
                <a:alpha val="52941"/>
              </a:srgbClr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6148799" y="355944"/>
            <a:ext cx="1345513" cy="1345513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6622606" y="7021624"/>
            <a:ext cx="944489" cy="944489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6923609" y="2145648"/>
            <a:ext cx="4793699" cy="15169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09"/>
              </a:lnSpc>
              <a:spcBef>
                <a:spcPct val="0"/>
              </a:spcBef>
            </a:pPr>
            <a:r>
              <a:rPr lang="en-US" sz="5628" spc="67">
                <a:solidFill>
                  <a:srgbClr val="100F0D"/>
                </a:solidFill>
                <a:latin typeface="Montserrat Bold"/>
              </a:rPr>
              <a:t>Business continuity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7130601" y="5582036"/>
            <a:ext cx="904128" cy="904128"/>
            <a:chOff x="0" y="0"/>
            <a:chExt cx="1913890" cy="191389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1789430" y="1913890"/>
                  </a:moveTo>
                  <a:lnTo>
                    <a:pt x="124460" y="1913890"/>
                  </a:lnTo>
                  <a:cubicBezTo>
                    <a:pt x="55880" y="1913890"/>
                    <a:pt x="0" y="1858010"/>
                    <a:pt x="0" y="17894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1789430"/>
                  </a:lnTo>
                  <a:cubicBezTo>
                    <a:pt x="1913890" y="1858010"/>
                    <a:pt x="1858010" y="1913890"/>
                    <a:pt x="1789430" y="1913890"/>
                  </a:cubicBezTo>
                  <a:close/>
                </a:path>
              </a:pathLst>
            </a:custGeom>
            <a:solidFill>
              <a:srgbClr val="FFD230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7130601" y="7683465"/>
            <a:ext cx="904128" cy="904128"/>
            <a:chOff x="0" y="0"/>
            <a:chExt cx="1913890" cy="191389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1789430" y="1913890"/>
                  </a:moveTo>
                  <a:lnTo>
                    <a:pt x="124460" y="1913890"/>
                  </a:lnTo>
                  <a:cubicBezTo>
                    <a:pt x="55880" y="1913890"/>
                    <a:pt x="0" y="1858010"/>
                    <a:pt x="0" y="17894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1789430"/>
                  </a:lnTo>
                  <a:cubicBezTo>
                    <a:pt x="1913890" y="1858010"/>
                    <a:pt x="1858010" y="1913890"/>
                    <a:pt x="1789430" y="1913890"/>
                  </a:cubicBezTo>
                  <a:close/>
                </a:path>
              </a:pathLst>
            </a:custGeom>
            <a:solidFill>
              <a:srgbClr val="666769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8248008" y="5357261"/>
            <a:ext cx="2437617" cy="224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24"/>
              </a:lnSpc>
            </a:pPr>
            <a:r>
              <a:rPr lang="en-US" sz="1724" spc="86">
                <a:solidFill>
                  <a:srgbClr val="100F0D"/>
                </a:solidFill>
                <a:latin typeface="Montserrat Semi-Bold"/>
              </a:rPr>
              <a:t>Cosa è?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248008" y="7288868"/>
            <a:ext cx="2437617" cy="224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24"/>
              </a:lnSpc>
            </a:pPr>
            <a:r>
              <a:rPr lang="en-US" sz="1724" spc="86">
                <a:solidFill>
                  <a:srgbClr val="100F0D"/>
                </a:solidFill>
                <a:latin typeface="Montserrat Semi-Bold"/>
              </a:rPr>
              <a:t>RIschi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248008" y="5553461"/>
            <a:ext cx="3018928" cy="11597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877"/>
              </a:lnSpc>
            </a:pPr>
            <a:r>
              <a:rPr lang="en-US" sz="1341">
                <a:solidFill>
                  <a:srgbClr val="100F0D"/>
                </a:solidFill>
                <a:latin typeface="Montserrat"/>
              </a:rPr>
              <a:t>La capacità di un'organizzazione di continuare a operare in modo efficace durante e dopo eventi disruptivi o situazioni di emergenza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248008" y="7523982"/>
            <a:ext cx="3018928" cy="16258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877"/>
              </a:lnSpc>
            </a:pPr>
            <a:r>
              <a:rPr lang="en-US" sz="1341">
                <a:solidFill>
                  <a:srgbClr val="100F0D"/>
                </a:solidFill>
                <a:latin typeface="Montserrat"/>
              </a:rPr>
              <a:t>Le situazioni che possono minacciare la continuità operativa di un'organizzazione includono eventi come catastrofi naturali, incidenti gravi, attacchi informatici, guasti tecnologici, problemi di fornitura e altro ancora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2123150" y="5582036"/>
            <a:ext cx="904128" cy="904128"/>
            <a:chOff x="0" y="0"/>
            <a:chExt cx="1913890" cy="191389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1789430" y="1913890"/>
                  </a:moveTo>
                  <a:lnTo>
                    <a:pt x="124460" y="1913890"/>
                  </a:lnTo>
                  <a:cubicBezTo>
                    <a:pt x="55880" y="1913890"/>
                    <a:pt x="0" y="1858010"/>
                    <a:pt x="0" y="17894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1789430"/>
                  </a:lnTo>
                  <a:cubicBezTo>
                    <a:pt x="1913890" y="1858010"/>
                    <a:pt x="1858010" y="1913890"/>
                    <a:pt x="1789430" y="1913890"/>
                  </a:cubicBezTo>
                  <a:close/>
                </a:path>
              </a:pathLst>
            </a:custGeom>
            <a:solidFill>
              <a:srgbClr val="666769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12123150" y="7683465"/>
            <a:ext cx="904128" cy="904128"/>
            <a:chOff x="0" y="0"/>
            <a:chExt cx="1913890" cy="191389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1789430" y="1913890"/>
                  </a:moveTo>
                  <a:lnTo>
                    <a:pt x="124460" y="1913890"/>
                  </a:lnTo>
                  <a:cubicBezTo>
                    <a:pt x="55880" y="1913890"/>
                    <a:pt x="0" y="1858010"/>
                    <a:pt x="0" y="178943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789430" y="0"/>
                  </a:lnTo>
                  <a:cubicBezTo>
                    <a:pt x="1858010" y="0"/>
                    <a:pt x="1913890" y="55880"/>
                    <a:pt x="1913890" y="124460"/>
                  </a:cubicBezTo>
                  <a:lnTo>
                    <a:pt x="1913890" y="1789430"/>
                  </a:lnTo>
                  <a:cubicBezTo>
                    <a:pt x="1913890" y="1858010"/>
                    <a:pt x="1858010" y="1913890"/>
                    <a:pt x="1789430" y="1913890"/>
                  </a:cubicBezTo>
                  <a:close/>
                </a:path>
              </a:pathLst>
            </a:custGeom>
            <a:solidFill>
              <a:srgbClr val="FFD230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3240557" y="5357261"/>
            <a:ext cx="2437617" cy="224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24"/>
              </a:lnSpc>
            </a:pPr>
            <a:r>
              <a:rPr lang="en-US" sz="1724" spc="86">
                <a:solidFill>
                  <a:srgbClr val="100F0D"/>
                </a:solidFill>
                <a:latin typeface="Montserrat Semi-Bold"/>
              </a:rPr>
              <a:t>Obbiettivo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240557" y="7288868"/>
            <a:ext cx="2437617" cy="224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24"/>
              </a:lnSpc>
            </a:pPr>
            <a:r>
              <a:rPr lang="en-US" sz="1724" spc="86">
                <a:solidFill>
                  <a:srgbClr val="100F0D"/>
                </a:solidFill>
                <a:latin typeface="Montserrat Semi-Bold"/>
              </a:rPr>
              <a:t>Cosa coinvolge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240557" y="5683971"/>
            <a:ext cx="3018928" cy="11597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877"/>
              </a:lnSpc>
            </a:pPr>
            <a:r>
              <a:rPr lang="en-US" sz="1341">
                <a:solidFill>
                  <a:srgbClr val="100F0D"/>
                </a:solidFill>
                <a:latin typeface="Montserrat"/>
              </a:rPr>
              <a:t>Garantire che un'azienda possa mantenere le sue operazioni critiche, limitare i danni e riprendersi rapidamente da interruzioni impreviste.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3240557" y="7618419"/>
            <a:ext cx="3018928" cy="11597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877"/>
              </a:lnSpc>
            </a:pPr>
            <a:r>
              <a:rPr lang="en-US" sz="1341">
                <a:solidFill>
                  <a:srgbClr val="100F0D"/>
                </a:solidFill>
                <a:latin typeface="Montserrat"/>
              </a:rPr>
              <a:t>coinvolge la pianificazione, l'implementazione e la gestione di strategie e procedure che permettono a un'organizzazione di affrontare e superare tali situazioni</a:t>
            </a:r>
          </a:p>
        </p:txBody>
      </p:sp>
      <p:grpSp>
        <p:nvGrpSpPr>
          <p:cNvPr name="Group 28" id="28"/>
          <p:cNvGrpSpPr>
            <a:grpSpLocks noChangeAspect="true"/>
          </p:cNvGrpSpPr>
          <p:nvPr/>
        </p:nvGrpSpPr>
        <p:grpSpPr>
          <a:xfrm rot="0">
            <a:off x="-1465756" y="7885055"/>
            <a:ext cx="4031476" cy="4031476"/>
            <a:chOff x="0" y="0"/>
            <a:chExt cx="1708150" cy="170815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708150" cy="1708150"/>
            </a:xfrm>
            <a:custGeom>
              <a:avLst/>
              <a:gdLst/>
              <a:ahLst/>
              <a:cxnLst/>
              <a:rect r="r" b="b" t="t" l="l"/>
              <a:pathLst>
                <a:path h="1708150" w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FFDB15"/>
            </a:solid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582048" y="1028700"/>
            <a:ext cx="7818950" cy="7818918"/>
            <a:chOff x="0" y="0"/>
            <a:chExt cx="6350000" cy="63499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38888" t="0" r="-38888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-2000680" y="3044089"/>
            <a:ext cx="9199032" cy="9199032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7E9EC">
                <a:alpha val="23922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-2150979" y="-2052127"/>
            <a:ext cx="4421360" cy="4421360"/>
            <a:chOff x="0" y="0"/>
            <a:chExt cx="1708150" cy="170815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08150" cy="1708150"/>
            </a:xfrm>
            <a:custGeom>
              <a:avLst/>
              <a:gdLst/>
              <a:ahLst/>
              <a:cxnLst/>
              <a:rect r="r" b="b" t="t" l="l"/>
              <a:pathLst>
                <a:path h="1708150" w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FFDB15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5219023" y="8313811"/>
            <a:ext cx="944489" cy="944489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6400997" y="-579074"/>
            <a:ext cx="2529631" cy="2529631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2162594" y="2830422"/>
            <a:ext cx="5458264" cy="1239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08"/>
              </a:lnSpc>
              <a:spcBef>
                <a:spcPct val="0"/>
              </a:spcBef>
            </a:pPr>
            <a:r>
              <a:rPr lang="en-US" sz="4579" spc="54">
                <a:solidFill>
                  <a:srgbClr val="100F0D"/>
                </a:solidFill>
                <a:latin typeface="Montserrat Bold"/>
              </a:rPr>
              <a:t>Disaster Recovery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987394" y="4421257"/>
            <a:ext cx="5808665" cy="32223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608"/>
              </a:lnSpc>
              <a:spcBef>
                <a:spcPct val="0"/>
              </a:spcBef>
            </a:pPr>
            <a:r>
              <a:rPr lang="en-US" sz="1630">
                <a:solidFill>
                  <a:srgbClr val="100F0D"/>
                </a:solidFill>
                <a:latin typeface="Montserrat"/>
              </a:rPr>
              <a:t>Componente chiave della business continuity, si concentra specificamente sulla ripresa delle operazioni IT (Tecnologie dell'Informazione) e sulla ripristinazione dei sistemi informativi dopo un evento catastrofico o un'emergenza. Il suo obbiettivo è minimizzare il tempo di inattività e ridurre al minimo la perdita di dati in seguito a incidenti come catastrofi naturali, attacchi informatici, guasti hardware o altri eventi che potrebbero compromettere l'integrità e la disponibilità dei sistemi IT.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5000"/>
            </a:blip>
            <a:stretch>
              <a:fillRect l="-2137" t="-9222" r="-961" b="-1289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2000680" y="1785321"/>
            <a:ext cx="10457801" cy="10457801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7E9EC"/>
            </a:solid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-2000680" y="-2060426"/>
            <a:ext cx="5657850" cy="5657850"/>
            <a:chOff x="0" y="0"/>
            <a:chExt cx="1708150" cy="170815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08150" cy="1708150"/>
            </a:xfrm>
            <a:custGeom>
              <a:avLst/>
              <a:gdLst/>
              <a:ahLst/>
              <a:cxnLst/>
              <a:rect r="r" b="b" t="t" l="l"/>
              <a:pathLst>
                <a:path h="1708150" w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FFDB15"/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8129212" y="4472545"/>
            <a:ext cx="9720038" cy="4313511"/>
          </a:xfrm>
          <a:custGeom>
            <a:avLst/>
            <a:gdLst/>
            <a:ahLst/>
            <a:cxnLst/>
            <a:rect r="r" b="b" t="t" l="l"/>
            <a:pathLst>
              <a:path h="4313511" w="9720038">
                <a:moveTo>
                  <a:pt x="0" y="0"/>
                </a:moveTo>
                <a:lnTo>
                  <a:pt x="9720038" y="0"/>
                </a:lnTo>
                <a:lnTo>
                  <a:pt x="9720038" y="4313511"/>
                </a:lnTo>
                <a:lnTo>
                  <a:pt x="0" y="43135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7287667" y="8425358"/>
            <a:ext cx="1345513" cy="1345513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5219023" y="8313811"/>
            <a:ext cx="944489" cy="944489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6400997" y="-579074"/>
            <a:ext cx="2529631" cy="2529631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3020339" y="2763819"/>
            <a:ext cx="6679533" cy="630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08"/>
              </a:lnSpc>
              <a:spcBef>
                <a:spcPct val="0"/>
              </a:spcBef>
            </a:pPr>
            <a:r>
              <a:rPr lang="en-US" sz="4579" spc="54">
                <a:solidFill>
                  <a:srgbClr val="100F0D"/>
                </a:solidFill>
                <a:latin typeface="Montserrat Bold"/>
              </a:rPr>
              <a:t>Annualized Loss Rate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020339" y="3530749"/>
            <a:ext cx="6454759" cy="2574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08"/>
              </a:lnSpc>
            </a:pPr>
            <a:r>
              <a:rPr lang="en-US" sz="1630">
                <a:solidFill>
                  <a:srgbClr val="100F0D"/>
                </a:solidFill>
                <a:latin typeface="Montserrat"/>
              </a:rPr>
              <a:t>Supponiamo ora che un’azienda ci chieda di calcolare la perdita annuale (Annualized Loss Rate)  in caso di:</a:t>
            </a:r>
          </a:p>
          <a:p>
            <a:pPr marL="352012" indent="-176006" lvl="1">
              <a:lnSpc>
                <a:spcPts val="2608"/>
              </a:lnSpc>
              <a:buFont typeface="Arial"/>
              <a:buChar char="•"/>
            </a:pPr>
            <a:r>
              <a:rPr lang="en-US" sz="1630">
                <a:solidFill>
                  <a:srgbClr val="100F0D"/>
                </a:solidFill>
                <a:latin typeface="Montserrat"/>
              </a:rPr>
              <a:t>Inondazione dell’asset (edificio secondario)</a:t>
            </a:r>
          </a:p>
          <a:p>
            <a:pPr marL="352012" indent="-176006" lvl="1">
              <a:lnSpc>
                <a:spcPts val="2608"/>
              </a:lnSpc>
              <a:buFont typeface="Arial"/>
              <a:buChar char="•"/>
            </a:pPr>
            <a:r>
              <a:rPr lang="en-US" sz="1630">
                <a:solidFill>
                  <a:srgbClr val="100F0D"/>
                </a:solidFill>
                <a:latin typeface="Montserrat"/>
              </a:rPr>
              <a:t>Terremoto sull’asset (datacenter)</a:t>
            </a:r>
          </a:p>
          <a:p>
            <a:pPr marL="352012" indent="-176006" lvl="1">
              <a:lnSpc>
                <a:spcPts val="2608"/>
              </a:lnSpc>
              <a:buFont typeface="Arial"/>
              <a:buChar char="•"/>
            </a:pPr>
            <a:r>
              <a:rPr lang="en-US" sz="1630">
                <a:solidFill>
                  <a:srgbClr val="100F0D"/>
                </a:solidFill>
                <a:latin typeface="Montserrat"/>
              </a:rPr>
              <a:t>Incendio sull’asset (edificio primario)</a:t>
            </a:r>
          </a:p>
          <a:p>
            <a:pPr marL="352012" indent="-176006" lvl="1">
              <a:lnSpc>
                <a:spcPts val="2608"/>
              </a:lnSpc>
              <a:buFont typeface="Arial"/>
              <a:buChar char="•"/>
            </a:pPr>
            <a:r>
              <a:rPr lang="en-US" sz="1630">
                <a:solidFill>
                  <a:srgbClr val="100F0D"/>
                </a:solidFill>
                <a:latin typeface="Montserrat"/>
              </a:rPr>
              <a:t>Incendio sull’asset (edificio secondario)</a:t>
            </a:r>
          </a:p>
          <a:p>
            <a:pPr marL="352012" indent="-176006" lvl="1">
              <a:lnSpc>
                <a:spcPts val="2608"/>
              </a:lnSpc>
              <a:buFont typeface="Arial"/>
              <a:buChar char="•"/>
            </a:pPr>
            <a:r>
              <a:rPr lang="en-US" sz="1630">
                <a:solidFill>
                  <a:srgbClr val="100F0D"/>
                </a:solidFill>
                <a:latin typeface="Montserrat"/>
              </a:rPr>
              <a:t>Inondazione sull’asset (edificio primario)</a:t>
            </a:r>
          </a:p>
          <a:p>
            <a:pPr marL="352012" indent="-176006" lvl="1">
              <a:lnSpc>
                <a:spcPts val="2608"/>
              </a:lnSpc>
              <a:buFont typeface="Arial"/>
              <a:buChar char="•"/>
            </a:pPr>
            <a:r>
              <a:rPr lang="en-US" sz="1630">
                <a:solidFill>
                  <a:srgbClr val="100F0D"/>
                </a:solidFill>
                <a:latin typeface="Montserrat"/>
              </a:rPr>
              <a:t>Terremoto sull’asset (edificio secondario)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368907" y="1103971"/>
            <a:ext cx="10890393" cy="8895447"/>
            <a:chOff x="0" y="0"/>
            <a:chExt cx="3673073" cy="30002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73073" cy="3000225"/>
            </a:xfrm>
            <a:custGeom>
              <a:avLst/>
              <a:gdLst/>
              <a:ahLst/>
              <a:cxnLst/>
              <a:rect r="r" b="b" t="t" l="l"/>
              <a:pathLst>
                <a:path h="3000225" w="3673073">
                  <a:moveTo>
                    <a:pt x="3548613" y="3000225"/>
                  </a:moveTo>
                  <a:lnTo>
                    <a:pt x="124460" y="3000225"/>
                  </a:lnTo>
                  <a:cubicBezTo>
                    <a:pt x="55880" y="3000225"/>
                    <a:pt x="0" y="2944345"/>
                    <a:pt x="0" y="287576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548613" y="0"/>
                  </a:lnTo>
                  <a:cubicBezTo>
                    <a:pt x="3617193" y="0"/>
                    <a:pt x="3673073" y="55880"/>
                    <a:pt x="3673073" y="124460"/>
                  </a:cubicBezTo>
                  <a:lnTo>
                    <a:pt x="3673073" y="2875765"/>
                  </a:lnTo>
                  <a:cubicBezTo>
                    <a:pt x="3673073" y="2944345"/>
                    <a:pt x="3617193" y="3000225"/>
                    <a:pt x="3548613" y="3000225"/>
                  </a:cubicBezTo>
                  <a:close/>
                </a:path>
              </a:pathLst>
            </a:custGeom>
            <a:solidFill>
              <a:srgbClr val="F3F5F9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-2000680" y="6278138"/>
            <a:ext cx="5964984" cy="5964984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E7E9EC">
                <a:alpha val="52941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6148799" y="355944"/>
            <a:ext cx="1345513" cy="1345513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666769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16622606" y="7021624"/>
            <a:ext cx="944489" cy="944489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D230"/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323264" y="1396787"/>
            <a:ext cx="5600754" cy="8309814"/>
          </a:xfrm>
          <a:custGeom>
            <a:avLst/>
            <a:gdLst/>
            <a:ahLst/>
            <a:cxnLst/>
            <a:rect r="r" b="b" t="t" l="l"/>
            <a:pathLst>
              <a:path h="8309814" w="5600754">
                <a:moveTo>
                  <a:pt x="0" y="0"/>
                </a:moveTo>
                <a:lnTo>
                  <a:pt x="5600754" y="0"/>
                </a:lnTo>
                <a:lnTo>
                  <a:pt x="5600754" y="8309815"/>
                </a:lnTo>
                <a:lnTo>
                  <a:pt x="0" y="83098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-1465756" y="7885055"/>
            <a:ext cx="4031476" cy="4031476"/>
            <a:chOff x="0" y="0"/>
            <a:chExt cx="1708150" cy="170815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708150" cy="1708150"/>
            </a:xfrm>
            <a:custGeom>
              <a:avLst/>
              <a:gdLst/>
              <a:ahLst/>
              <a:cxnLst/>
              <a:rect r="r" b="b" t="t" l="l"/>
              <a:pathLst>
                <a:path h="1708150" w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FFDB15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7020405" y="2647459"/>
            <a:ext cx="4793699" cy="773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909"/>
              </a:lnSpc>
              <a:spcBef>
                <a:spcPct val="0"/>
              </a:spcBef>
            </a:pPr>
            <a:r>
              <a:rPr lang="en-US" sz="5628" spc="67">
                <a:solidFill>
                  <a:srgbClr val="100F0D"/>
                </a:solidFill>
                <a:latin typeface="Montserrat Bold"/>
              </a:rPr>
              <a:t>Calcoli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923609" y="3939962"/>
            <a:ext cx="7535757" cy="27911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877"/>
              </a:lnSpc>
            </a:pPr>
            <a:r>
              <a:rPr lang="en-US" sz="1341">
                <a:solidFill>
                  <a:srgbClr val="100F0D"/>
                </a:solidFill>
                <a:latin typeface="Montserrat"/>
              </a:rPr>
              <a:t>Inondazione dell’asset (edificio secondario) </a:t>
            </a:r>
          </a:p>
          <a:p>
            <a:pPr>
              <a:lnSpc>
                <a:spcPts val="1877"/>
              </a:lnSpc>
            </a:pPr>
            <a:r>
              <a:rPr lang="en-US" sz="1341">
                <a:solidFill>
                  <a:srgbClr val="100F0D"/>
                </a:solidFill>
                <a:latin typeface="Montserrat"/>
              </a:rPr>
              <a:t>         150.000%40 = 60.000 / 50 = 1200 perdita annuale</a:t>
            </a:r>
          </a:p>
          <a:p>
            <a:pPr>
              <a:lnSpc>
                <a:spcPts val="1877"/>
              </a:lnSpc>
            </a:pPr>
            <a:r>
              <a:rPr lang="en-US" sz="1341">
                <a:solidFill>
                  <a:srgbClr val="100F0D"/>
                </a:solidFill>
                <a:latin typeface="Montserrat"/>
              </a:rPr>
              <a:t>Terremoto sull’asset (datacenter)</a:t>
            </a:r>
          </a:p>
          <a:p>
            <a:pPr>
              <a:lnSpc>
                <a:spcPts val="1877"/>
              </a:lnSpc>
            </a:pPr>
            <a:r>
              <a:rPr lang="en-US" sz="1341">
                <a:solidFill>
                  <a:srgbClr val="100F0D"/>
                </a:solidFill>
                <a:latin typeface="Montserrat"/>
              </a:rPr>
              <a:t>          100.000%95 = 95.000 /  30 = 3.166,66 perdita annuale</a:t>
            </a:r>
          </a:p>
          <a:p>
            <a:pPr>
              <a:lnSpc>
                <a:spcPts val="1877"/>
              </a:lnSpc>
            </a:pPr>
            <a:r>
              <a:rPr lang="en-US" sz="1341">
                <a:solidFill>
                  <a:srgbClr val="100F0D"/>
                </a:solidFill>
                <a:latin typeface="Montserrat"/>
              </a:rPr>
              <a:t>Incendio sull’asset (edificio primario)</a:t>
            </a:r>
          </a:p>
          <a:p>
            <a:pPr>
              <a:lnSpc>
                <a:spcPts val="1877"/>
              </a:lnSpc>
            </a:pPr>
            <a:r>
              <a:rPr lang="en-US" sz="1341">
                <a:solidFill>
                  <a:srgbClr val="100F0D"/>
                </a:solidFill>
                <a:latin typeface="Montserrat"/>
              </a:rPr>
              <a:t>           350.000%60 = 210.000 / 20 = 10.500 perdita annuale</a:t>
            </a:r>
          </a:p>
          <a:p>
            <a:pPr>
              <a:lnSpc>
                <a:spcPts val="1877"/>
              </a:lnSpc>
            </a:pPr>
            <a:r>
              <a:rPr lang="en-US" sz="1341">
                <a:solidFill>
                  <a:srgbClr val="100F0D"/>
                </a:solidFill>
                <a:latin typeface="Montserrat"/>
              </a:rPr>
              <a:t>Incendio sull’asset (edificio secondario)</a:t>
            </a:r>
          </a:p>
          <a:p>
            <a:pPr>
              <a:lnSpc>
                <a:spcPts val="1877"/>
              </a:lnSpc>
            </a:pPr>
            <a:r>
              <a:rPr lang="en-US" sz="1341">
                <a:solidFill>
                  <a:srgbClr val="100F0D"/>
                </a:solidFill>
                <a:latin typeface="Montserrat"/>
              </a:rPr>
              <a:t>           150.000%50 = 75.000 / 20 = 3.750 perdita annuale</a:t>
            </a:r>
          </a:p>
          <a:p>
            <a:pPr>
              <a:lnSpc>
                <a:spcPts val="1877"/>
              </a:lnSpc>
            </a:pPr>
            <a:r>
              <a:rPr lang="en-US" sz="1341">
                <a:solidFill>
                  <a:srgbClr val="100F0D"/>
                </a:solidFill>
                <a:latin typeface="Montserrat"/>
              </a:rPr>
              <a:t>Inondazione sull’asset (edificio primario)</a:t>
            </a:r>
          </a:p>
          <a:p>
            <a:pPr>
              <a:lnSpc>
                <a:spcPts val="1877"/>
              </a:lnSpc>
            </a:pPr>
            <a:r>
              <a:rPr lang="en-US" sz="1341">
                <a:solidFill>
                  <a:srgbClr val="100F0D"/>
                </a:solidFill>
                <a:latin typeface="Montserrat"/>
              </a:rPr>
              <a:t>           350.000%55 = 192.500 / 50 = 3.850 perdita annuale</a:t>
            </a:r>
          </a:p>
          <a:p>
            <a:pPr>
              <a:lnSpc>
                <a:spcPts val="1877"/>
              </a:lnSpc>
            </a:pPr>
            <a:r>
              <a:rPr lang="en-US" sz="1341">
                <a:solidFill>
                  <a:srgbClr val="100F0D"/>
                </a:solidFill>
                <a:latin typeface="Montserrat"/>
              </a:rPr>
              <a:t>Terremoto sull’asset (edificio secondario)</a:t>
            </a:r>
          </a:p>
          <a:p>
            <a:pPr>
              <a:lnSpc>
                <a:spcPts val="1877"/>
              </a:lnSpc>
            </a:pPr>
            <a:r>
              <a:rPr lang="en-US" sz="1341">
                <a:solidFill>
                  <a:srgbClr val="100F0D"/>
                </a:solidFill>
                <a:latin typeface="Montserrat"/>
              </a:rPr>
              <a:t>           350.000%80 = 280.000 / 30 = 9.333,33 perdita annuale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DAF8A0wTF8c</dc:identifier>
  <dcterms:modified xsi:type="dcterms:W3CDTF">2011-08-01T06:04:30Z</dcterms:modified>
  <cp:revision>1</cp:revision>
  <dc:title>Business continuity e danger recovery</dc:title>
</cp:coreProperties>
</file>

<file path=docProps/thumbnail.jpeg>
</file>